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29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481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0070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90070" y="2951129"/>
        <a:ext cx="2393622" cy="487428"/>
      </dsp:txXfrm>
    </dsp:sp>
    <dsp:sp modelId="{7D166BBB-55AF-452C-B9A0-94A1EE55FF4F}">
      <dsp:nvSpPr>
        <dsp:cNvPr id="0" name=""/>
        <dsp:cNvSpPr/>
      </dsp:nvSpPr>
      <dsp:spPr>
        <a:xfrm>
          <a:off x="290070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4987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576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576" y="2951129"/>
        <a:ext cx="2393622" cy="487428"/>
      </dsp:txXfrm>
    </dsp:sp>
    <dsp:sp modelId="{1223E777-77CB-4A9A-BF21-12B513842696}">
      <dsp:nvSpPr>
        <dsp:cNvPr id="0" name=""/>
        <dsp:cNvSpPr/>
      </dsp:nvSpPr>
      <dsp:spPr>
        <a:xfrm>
          <a:off x="3102576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493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081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081" y="2951129"/>
        <a:ext cx="2393622" cy="487428"/>
      </dsp:txXfrm>
    </dsp:sp>
    <dsp:sp modelId="{EE420F84-477D-4635-BEF8-66426E9A259D}">
      <dsp:nvSpPr>
        <dsp:cNvPr id="0" name=""/>
        <dsp:cNvSpPr/>
      </dsp:nvSpPr>
      <dsp:spPr>
        <a:xfrm>
          <a:off x="6252606" y="2539549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9998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7587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7587" y="2951129"/>
        <a:ext cx="2393622" cy="487428"/>
      </dsp:txXfrm>
    </dsp:sp>
    <dsp:sp modelId="{5A7600AF-A34B-4D03-B3D6-B3C760AE8E06}">
      <dsp:nvSpPr>
        <dsp:cNvPr id="0" name=""/>
        <dsp:cNvSpPr/>
      </dsp:nvSpPr>
      <dsp:spPr>
        <a:xfrm>
          <a:off x="8771127" y="3373176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103"/>
          <a:ext cx="1886709" cy="264139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832"/>
        <a:ext cx="1886709" cy="1584835"/>
      </dsp:txXfrm>
    </dsp:sp>
    <dsp:sp modelId="{9C3A7F13-9585-42DF-AD32-B56F82B123C8}">
      <dsp:nvSpPr>
        <dsp:cNvPr id="0" name=""/>
        <dsp:cNvSpPr/>
      </dsp:nvSpPr>
      <dsp:spPr>
        <a:xfrm>
          <a:off x="550630" y="781242"/>
          <a:ext cx="792417" cy="792417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1</a:t>
          </a:r>
          <a:endParaRPr lang="en-GB" sz="4000" kern="1200" noProof="0" dirty="0"/>
        </a:p>
      </dsp:txBody>
      <dsp:txXfrm>
        <a:off x="666677" y="897289"/>
        <a:ext cx="560323" cy="560323"/>
      </dsp:txXfrm>
    </dsp:sp>
    <dsp:sp modelId="{923B2301-552B-45D2-9EF0-53A10AA17FC6}">
      <dsp:nvSpPr>
        <dsp:cNvPr id="0" name=""/>
        <dsp:cNvSpPr/>
      </dsp:nvSpPr>
      <dsp:spPr>
        <a:xfrm>
          <a:off x="3484" y="3158424"/>
          <a:ext cx="188670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865" y="517103"/>
          <a:ext cx="1886709" cy="264139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865" y="1520832"/>
        <a:ext cx="1886709" cy="1584835"/>
      </dsp:txXfrm>
    </dsp:sp>
    <dsp:sp modelId="{C08FC467-91FE-48BD-B243-273925C2B75A}">
      <dsp:nvSpPr>
        <dsp:cNvPr id="0" name=""/>
        <dsp:cNvSpPr/>
      </dsp:nvSpPr>
      <dsp:spPr>
        <a:xfrm>
          <a:off x="2626010" y="781242"/>
          <a:ext cx="792417" cy="792417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2</a:t>
          </a:r>
          <a:endParaRPr lang="en-GB" sz="4000" kern="1200" noProof="0" dirty="0"/>
        </a:p>
      </dsp:txBody>
      <dsp:txXfrm>
        <a:off x="2742057" y="897289"/>
        <a:ext cx="560323" cy="560323"/>
      </dsp:txXfrm>
    </dsp:sp>
    <dsp:sp modelId="{DE393E47-CBB6-4D77-A342-C9AFD9FC8CB6}">
      <dsp:nvSpPr>
        <dsp:cNvPr id="0" name=""/>
        <dsp:cNvSpPr/>
      </dsp:nvSpPr>
      <dsp:spPr>
        <a:xfrm>
          <a:off x="2078865" y="3158424"/>
          <a:ext cx="188670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245" y="517103"/>
          <a:ext cx="1886709" cy="264139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245" y="1520832"/>
        <a:ext cx="1886709" cy="1584835"/>
      </dsp:txXfrm>
    </dsp:sp>
    <dsp:sp modelId="{4104A2F1-FB99-4C42-8067-46B8EEEC9610}">
      <dsp:nvSpPr>
        <dsp:cNvPr id="0" name=""/>
        <dsp:cNvSpPr/>
      </dsp:nvSpPr>
      <dsp:spPr>
        <a:xfrm>
          <a:off x="4701391" y="781242"/>
          <a:ext cx="792417" cy="792417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3</a:t>
          </a:r>
          <a:endParaRPr lang="en-GB" sz="4000" kern="1200" noProof="0" dirty="0"/>
        </a:p>
      </dsp:txBody>
      <dsp:txXfrm>
        <a:off x="4817438" y="897289"/>
        <a:ext cx="560323" cy="560323"/>
      </dsp:txXfrm>
    </dsp:sp>
    <dsp:sp modelId="{2EB92C72-3528-4913-AFF6-FF0B4F338399}">
      <dsp:nvSpPr>
        <dsp:cNvPr id="0" name=""/>
        <dsp:cNvSpPr/>
      </dsp:nvSpPr>
      <dsp:spPr>
        <a:xfrm>
          <a:off x="4154245" y="3158424"/>
          <a:ext cx="1886709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625" y="517103"/>
          <a:ext cx="1886709" cy="264139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625" y="1520832"/>
        <a:ext cx="1886709" cy="1584835"/>
      </dsp:txXfrm>
    </dsp:sp>
    <dsp:sp modelId="{AC6B335A-D8B4-46D8-93DE-B9EF1773F6AC}">
      <dsp:nvSpPr>
        <dsp:cNvPr id="0" name=""/>
        <dsp:cNvSpPr/>
      </dsp:nvSpPr>
      <dsp:spPr>
        <a:xfrm>
          <a:off x="6776771" y="781242"/>
          <a:ext cx="792417" cy="792417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4</a:t>
          </a:r>
          <a:endParaRPr lang="en-GB" sz="4000" kern="1200" noProof="0" dirty="0"/>
        </a:p>
      </dsp:txBody>
      <dsp:txXfrm>
        <a:off x="6892818" y="897289"/>
        <a:ext cx="560323" cy="560323"/>
      </dsp:txXfrm>
    </dsp:sp>
    <dsp:sp modelId="{7B3E0A16-DB85-46CA-87D6-4D39F6DBFC52}">
      <dsp:nvSpPr>
        <dsp:cNvPr id="0" name=""/>
        <dsp:cNvSpPr/>
      </dsp:nvSpPr>
      <dsp:spPr>
        <a:xfrm>
          <a:off x="6229625" y="3158424"/>
          <a:ext cx="1886709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005" y="481154"/>
          <a:ext cx="1886709" cy="264139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005" y="1484883"/>
        <a:ext cx="1886709" cy="1584835"/>
      </dsp:txXfrm>
    </dsp:sp>
    <dsp:sp modelId="{06772805-3643-43C2-9C80-F43268C57C20}">
      <dsp:nvSpPr>
        <dsp:cNvPr id="0" name=""/>
        <dsp:cNvSpPr/>
      </dsp:nvSpPr>
      <dsp:spPr>
        <a:xfrm>
          <a:off x="8852151" y="781242"/>
          <a:ext cx="792417" cy="792417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5</a:t>
          </a:r>
          <a:endParaRPr lang="en-GB" sz="4000" kern="1200" noProof="0" dirty="0"/>
        </a:p>
      </dsp:txBody>
      <dsp:txXfrm>
        <a:off x="8968198" y="897289"/>
        <a:ext cx="560323" cy="560323"/>
      </dsp:txXfrm>
    </dsp:sp>
    <dsp:sp modelId="{77F59A8B-7684-4E29-B44F-B0F96367FE70}">
      <dsp:nvSpPr>
        <dsp:cNvPr id="0" name=""/>
        <dsp:cNvSpPr/>
      </dsp:nvSpPr>
      <dsp:spPr>
        <a:xfrm>
          <a:off x="8305005" y="3158424"/>
          <a:ext cx="1886709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to move the slide</a:t>
            </a: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lang="en-GB" sz="1200" b="0" strike="noStrike" spc="-1">
                <a:latin typeface="Times New Roman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Scottish Index of Multiple Deprivation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pPr indent="0" algn="r">
              <a:buNone/>
            </a:pPr>
            <a:fld id="{3E1848CC-66A0-4D21-AA82-C23ADF2E57C2}" type="slidenum">
              <a:rPr lang="en-GB" sz="1400" b="0" strike="noStrike" spc="-1" smtClean="0">
                <a:latin typeface="Times New Roman"/>
              </a:rPr>
              <a:t>12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8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lang="en-GB" sz="1200" b="0" strike="noStrike" spc="-1">
                <a:latin typeface="Times New Roman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lang="en-GB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lang="en-GB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lang="en-GB" sz="1200" b="0" strike="noStrike" spc="-1">
                <a:latin typeface="Times New Roman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lang="en-GB" sz="1200" b="0" strike="noStrike" spc="-1">
                <a:latin typeface="Times New Roman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lang="en-GB" sz="1200" b="0" strike="noStrike" spc="-1">
                <a:latin typeface="Times New Roman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lang="en-GB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lang="en-GB" sz="1200" b="0" strike="noStrike" spc="-1">
                <a:latin typeface="Times New Roman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lang="en-GB" sz="1200" b="0" strike="noStrike" spc="-1">
                <a:latin typeface="Times New Roman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lang="en-GB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B71DA3-3879-44F0-8E1A-364F003B68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92A14CA-26AD-4C45-A060-5A10F3DCE4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C0A64B-7B1C-4599-890B-38A7C24C98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EEF88E0-BA5D-4767-BAE2-FD31A7B7E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1C538CB-86A9-4F47-AFEA-29784B2CA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4F9D398-B9A3-40B5-B429-99A6C116E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73C802B-6FA1-4315-9D5B-5167A8505B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470E48-D03E-4735-AC83-C9740CDF3A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A86E6A9-A7CF-490E-AE21-9609115C05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C79575E-66F8-4F91-A988-E3E2FD8D07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D0F7A36-AE04-4525-A4AC-FB351B0582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620A1F-7701-4FD5-9F23-D8B4FCE18B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D73234D-DAC4-412C-ABA8-344D0718DC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095B95-C8B8-463C-B23C-6C23B220D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D0D9283-6608-41F8-940A-43ED50958E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F607F60-C2FE-4641-9A2C-3BFAF172CC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84BC145-9813-47A9-B085-CF7DEF43AB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3A0EED-9859-41F1-8C5C-1E571BCBA7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46C6755-DC80-44C7-8A69-7548A0AFD7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A727E26-E626-4223-BB40-4F296E7C58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5AA334-CA7C-4EB2-B49E-A5A0A4A9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97B7BF-54C5-4175-A490-AD292FD44A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1CF2EDE-5AF5-4461-8EC8-23CFD2BC40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B1591EE-9427-4FD4-BE48-2E8881D6C53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407B1B2-2388-45D9-9E2D-C7E76D880A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97BD5A-A511-45DF-8A2A-251DF63E52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4F43885-921E-4E78-B995-6C229685E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B74525-AE33-4D42-9103-C5D446482D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3C1FB-88CB-4C3F-BADB-30073D2EC0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9435A6-F808-4C18-B667-EDF5632200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56F51-8B66-4012-B0C1-4EA83D51FA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DD993F-F53A-478E-8E8C-FE2857BE20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B9E5FE-2D69-4B70-80F1-D8477794F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82C961-DC5B-442C-87AA-E7EFD44F84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534966-3138-46C0-86F9-B98AF9168F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FC45AF-E469-4911-99E9-5FEA2BE04A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7F11F0-3490-47BE-9D3D-7AB3AA3DA2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422CB0-B01B-4B84-886C-648B9E953E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DE18167-E3B8-4874-B93A-F814F51EE1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55CEC9-2AEC-455E-98D3-AB820903D1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AA9B9B-25C1-4932-B707-B9D8F5A6E1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E9124FA-5041-44C7-A20E-A8BD0EF918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12D372-2032-48F3-8BA5-ADB973AC68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7F90E6-D9B3-4DC6-860B-16A506A98A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B097-1E4C-46C5-9312-7F4FFDFFCB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1CD0-22EF-471E-9A3A-CF10F7CF90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BA9724-34A3-4508-86BD-841435093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389D9-1548-4AAB-966A-27A1E5AE7D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A64CFDA-01B5-4B1C-877C-6CD8AC0C5E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903A00-3F42-4A80-9B94-0E405DD758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FB0C6D-26F8-42E9-9332-77F273FA64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9B2651-5AA8-44B7-BCA2-DA82313B8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73A18C-83DB-4788-A883-E7C75CF06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490916-4EE0-4C97-87B7-66330C21C9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79DE26-3C39-48E6-BAA6-E5E8981187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D395EE-52B5-47BD-8D4B-B7F31A424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6A0046-8C9F-497F-8CF6-3B2C3E947D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2B6EC1-8AAD-4D0F-ADDE-D7B63A34D3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60A1C1-65FC-4B1A-9D37-AC0A9B3BC1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2EC26C-21DE-479E-9807-796CB6666A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26036F-A85F-481F-A817-EE1BB7DFFE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85078-8499-4113-B5D9-F247E93D34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B440A6-2912-4AE5-98E5-7E0BA8C1D8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93D4-A491-4674-A8BF-66CC7CCC4F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0FAAF-785A-4A9C-996A-EC918D09C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D2A14A-4A54-4FE9-8405-5FC8B51595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DC95F8-ABEF-4A67-BCEC-87BCDE12A1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26F7B-7D67-4C41-8D33-97312BDF0B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87DCAA-9530-4F63-ABFA-4AAF7A7E1F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8912F8-7905-48AF-AFAF-5E7C975C1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D8E0F-9FDB-4904-9B18-F159B174D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A9F195-B63B-46F3-AFCB-1739199973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F3AE63-BF62-4013-8D39-D1F5B0B3C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8E82D17-AEDA-4A58-B16B-92958BFF43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A8267C-FFBE-491C-93D4-830F25D5F2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865BF1-F6EF-443A-B96C-A335078AE2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B9C3BA5-58E6-486E-95E6-D9EC214C04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0EB453E-D565-45E8-AFFD-5A8EC702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AFB9119-FB75-4115-BDEE-8989BC958B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3E4DAA-C814-4948-83E8-498A5FE6EB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2E6BE3-D4B4-41C5-AC77-ED285FBC1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72D602-CD60-4B86-B0B7-40D6A02FE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1A3B1-5B4F-436D-A81E-4A95B88D6C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D099F5-DD82-4D50-983D-748AEC5857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79F0CB-E970-47B8-8685-08D49F7C5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563D38F-EE14-4B94-808E-09E8015A23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8CAA6D-7A41-47A7-AD4D-3F6A115B68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2FDA74-F0D6-4CD1-912B-886CEAEFDB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A363443-CDE9-4109-B7AB-8A8BA25DC5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F1CD756-2A61-406E-A77C-0C256EC1D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C2B4163-6883-4AA0-A266-6337941B93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D790F40-638F-4BF2-A6A0-CD7A35B4C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91B4F88-F44A-49C3-9FED-7510FB6946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2FE699F-542E-4D9D-81E4-5E8D89F98F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4AE9EA0-A08F-488D-9177-48D4A6AC71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ED1786-8E47-474F-B782-7293C91320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7AE8735-1CCC-4AD0-9558-0EF495F11C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D93303-4F35-466A-80EF-080FACDE07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6EBE05E-6D09-4C36-9F7B-D381B206C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7669D6-360A-4C8F-A821-C32C43604A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4D60CB3-026A-46BA-9889-9A9C68020E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3FC1B6-7CB7-4BFE-90CE-A90DBD312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4F76E89-5672-4DCE-977F-98DEA86CB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F31FEF-1048-4E88-BDAA-D1D8DEF6C3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7CB5B95-337F-4582-9A6E-1BEABC8E17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F668957-E78D-44EC-9402-EFB61B388C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5BFC35E-A1A7-4A0B-8316-952645BB7F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833128-0321-48A7-9A1B-5E6049C97E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cxn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0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w="127000" cap="rnd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cxn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cxn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rot="4758600" flipV="1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6858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cxn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cxn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cxn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rot="9222600" flipV="1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1" strike="noStrike" spc="-1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lang="en-GB" sz="2400" b="0" strike="noStrike" spc="-1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6440" y="640372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3600" b="0" strike="noStrike" spc="-1" dirty="0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lang="en-GB" sz="36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316440" y="3871251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spcBef>
                <a:spcPct val="0"/>
              </a:spcBef>
              <a:buNone/>
            </a:pPr>
            <a:r>
              <a:rPr lang="en-GB" sz="3600" spc="-1" dirty="0">
                <a:solidFill>
                  <a:srgbClr val="FFFFFF"/>
                </a:solidFill>
                <a:latin typeface="Tw Cen MT"/>
                <a:ea typeface="+mj-ea"/>
                <a:cs typeface="+mj-cs"/>
              </a:rPr>
              <a:t>To what extent are the ‘winter crises’ reported by the media real?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Number of Admissions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2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37" name="Content Placeholder 12" descr="A screenshot of a graph&#10;&#10;Description automatically generated"/>
          <p:cNvPicPr/>
          <p:nvPr/>
        </p:nvPicPr>
        <p:blipFill>
          <a:blip r:embed="rId3"/>
          <a:stretch/>
        </p:blipFill>
        <p:spPr>
          <a:xfrm>
            <a:off x="964080" y="199800"/>
            <a:ext cx="9968760" cy="615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42C1A1-45EA-4B78-B44B-B65E08C5AD9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000000"/>
                </a:solidFill>
                <a:latin typeface="Tw Cen MT"/>
              </a:rPr>
              <a:t>Length of Stay for Emergency Inpatients</a:t>
            </a:r>
            <a:endParaRPr lang="en-GB" sz="4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3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56058B-E531-41F8-9E04-BA665867792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BE73B44E-8BCB-160C-C25F-D2B489DF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4" y="485812"/>
            <a:ext cx="9811039" cy="6053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Bed Availability 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Picture 544"/>
          <p:cNvPicPr/>
          <p:nvPr/>
        </p:nvPicPr>
        <p:blipFill>
          <a:blip r:embed="rId3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45"/>
          <p:cNvPicPr/>
          <p:nvPr/>
        </p:nvPicPr>
        <p:blipFill>
          <a:blip r:embed="rId4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/>
          <p:cNvPicPr/>
          <p:nvPr/>
        </p:nvPicPr>
        <p:blipFill>
          <a:blip r:embed="rId2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Summary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Introduce the Team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Project brief and our Approach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KPIs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Dashboard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Key findings</a:t>
            </a: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8F8C13-67E4-424D-8360-3687C01FA1B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Team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EA6118-E352-4BA1-8B9F-68E235FC56C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Brief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500" lnSpcReduction="10000"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2. How has the Covid-19 pandemic affected provision of acute care in Scotland?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Temporal: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AA42E2-F2EE-43F7-A3C2-A6B030D1915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07" name="Picture 11"/>
          <p:cNvPicPr/>
          <p:nvPr/>
        </p:nvPicPr>
        <p:blipFill>
          <a:blip r:embed="rId3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Data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5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by Speciality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Deprivation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Hospitalisations due to Covid 19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Delayed discharge data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54D5A9-A8EB-4EA5-A26D-348D932AD80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12" name="Picture 7"/>
          <p:cNvPicPr/>
          <p:nvPr/>
        </p:nvPicPr>
        <p:blipFill>
          <a:blip r:embed="rId3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Walt Disney</a:t>
            </a: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rot="9366600" flipV="1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lang="en-GB" sz="120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Timeline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03FC13-C611-40F4-9DA7-978602B139B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8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/>
          <p:cNvPicPr/>
          <p:nvPr/>
        </p:nvPicPr>
        <p:blipFill>
          <a:blip r:embed="rId9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/>
          <p:cNvPicPr/>
          <p:nvPr/>
        </p:nvPicPr>
        <p:blipFill>
          <a:blip r:embed="rId10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/>
          <p:cNvPicPr/>
          <p:nvPr/>
        </p:nvPicPr>
        <p:blipFill>
          <a:blip r:embed="rId11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K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ey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P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erformance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I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ndicators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Admissions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Length of hospital stay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beds availability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3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E43A1449-2920-43AE-988B-8BF2750BA3E7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Dashboard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499</TotalTime>
  <Words>505</Words>
  <Application>Microsoft Office PowerPoint</Application>
  <PresentationFormat>Widescreen</PresentationFormat>
  <Paragraphs>104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Avenir Next LT Pro</vt:lpstr>
      <vt:lpstr>Calibri</vt:lpstr>
      <vt:lpstr>Helvetica Neue</vt:lpstr>
      <vt:lpstr>inherit</vt:lpstr>
      <vt:lpstr>Symbol</vt:lpstr>
      <vt:lpstr>Times New Roman</vt:lpstr>
      <vt:lpstr>Titillium Web</vt:lpstr>
      <vt:lpstr>Tw Cen MT</vt:lpstr>
      <vt:lpstr>Wingdings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Impact of the Covid-19 pandemic on provision of acute care in Scotland. </vt:lpstr>
      <vt:lpstr>Summary</vt:lpstr>
      <vt:lpstr>Team</vt:lpstr>
      <vt:lpstr>Project Brief</vt:lpstr>
      <vt:lpstr>Data</vt:lpstr>
      <vt:lpstr>The way to get started is to quit talking and begin doing.</vt:lpstr>
      <vt:lpstr>Project Timeline</vt:lpstr>
      <vt:lpstr>Key Performance Indicators</vt:lpstr>
      <vt:lpstr>Dashboard</vt:lpstr>
      <vt:lpstr>How has the Covid-19 pandemic affected provision of acute care in Scotland?</vt:lpstr>
      <vt:lpstr>Number of Admissions</vt:lpstr>
      <vt:lpstr>PowerPoint Presentation</vt:lpstr>
      <vt:lpstr>Length of Stay for Emergency Inpatients</vt:lpstr>
      <vt:lpstr>PowerPoint Presentation</vt:lpstr>
      <vt:lpstr>PowerPoint Presentation</vt:lpstr>
      <vt:lpstr>PowerPoint Presentation</vt:lpstr>
      <vt:lpstr>What is Driving the Improvement?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the Covid-19 pandemic affected provision of acute care in Scotland?</dc:title>
  <dc:subject/>
  <dc:creator>Justyna Rosiak</dc:creator>
  <dc:description/>
  <cp:lastModifiedBy>Menzies, Emma (emma.menzies@uni-graz.at)</cp:lastModifiedBy>
  <cp:revision>7</cp:revision>
  <dcterms:created xsi:type="dcterms:W3CDTF">2023-07-12T13:16:47Z</dcterms:created>
  <dcterms:modified xsi:type="dcterms:W3CDTF">2023-07-14T07:33:42Z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